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0" r:id="rId10"/>
    <p:sldId id="271" r:id="rId11"/>
    <p:sldId id="300" r:id="rId12"/>
    <p:sldId id="28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3" r:id="rId31"/>
    <p:sldId id="263" r:id="rId32"/>
    <p:sldId id="298" r:id="rId33"/>
    <p:sldId id="273" r:id="rId34"/>
    <p:sldId id="301" r:id="rId35"/>
    <p:sldId id="274" r:id="rId36"/>
    <p:sldId id="299" r:id="rId37"/>
    <p:sldId id="276" r:id="rId38"/>
    <p:sldId id="266" r:id="rId39"/>
    <p:sldId id="267" r:id="rId40"/>
    <p:sldId id="294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A30"/>
    <a:srgbClr val="C1C7D7"/>
    <a:srgbClr val="99CCFF"/>
    <a:srgbClr val="287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2" d="100"/>
          <a:sy n="102" d="100"/>
        </p:scale>
        <p:origin x="148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35CEA-236F-4D17-AC17-2F81126EDDEC}" type="datetimeFigureOut">
              <a:rPr lang="en-US" smtClean="0"/>
              <a:t>6/25/2024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D6F78-3841-4B2A-BEEC-E47A5FE77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9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34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50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24260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811B7F10-8308-4518-AD0B-C26A510B2CB3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21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681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14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71E7C70-DE26-4A7E-A80F-D5FAD84C0AF3}" type="slidenum">
              <a:rPr lang="en-US" altLang="en-US" smtClean="0">
                <a:cs typeface="Arial" charset="0"/>
              </a:rPr>
              <a:pPr>
                <a:defRPr/>
              </a:pPr>
              <a:t>22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02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1E0628AF-199B-45EE-959E-04E53CCACFA2}" type="slidenum">
              <a:rPr lang="en-US" altLang="en-US"/>
              <a:pPr algn="r">
                <a:spcBef>
                  <a:spcPct val="0"/>
                </a:spcBef>
              </a:pPr>
              <a:t>23</a:t>
            </a:fld>
            <a:endParaRPr lang="en-US" altLang="en-US" dirty="0"/>
          </a:p>
        </p:txBody>
      </p:sp>
      <p:sp>
        <p:nvSpPr>
          <p:cNvPr id="2273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95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86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E89C2A0C-62D2-4087-B8CA-4DFD1A4AC685}" type="slidenum">
              <a:rPr lang="en-US" altLang="en-US" smtClean="0">
                <a:cs typeface="Arial" charset="0"/>
              </a:rPr>
              <a:pPr>
                <a:defRPr/>
              </a:pPr>
              <a:t>24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59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3C463243-B9CC-4587-A20D-6DF22A1BECBB}" type="slidenum">
              <a:rPr lang="en-US" altLang="en-US"/>
              <a:pPr algn="r">
                <a:spcBef>
                  <a:spcPct val="0"/>
                </a:spcBef>
              </a:pPr>
              <a:t>25</a:t>
            </a:fld>
            <a:endParaRPr lang="en-US" altLang="en-US" dirty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33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86618" y="8687430"/>
            <a:ext cx="2971382" cy="45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 anchor="b"/>
          <a:lstStyle>
            <a:lvl1pPr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C443C7B-EF35-47CD-AFBF-B39B9E2A4C81}" type="slidenum">
              <a:rPr lang="en-US" altLang="en-US"/>
              <a:pPr algn="r">
                <a:spcBef>
                  <a:spcPct val="0"/>
                </a:spcBef>
              </a:pPr>
              <a:t>26</a:t>
            </a:fld>
            <a:endParaRPr lang="en-US" altLang="en-US" dirty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84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1349A97A-94FF-47B2-B2BC-2E637342B0B4}" type="slidenum">
              <a:rPr lang="en-US" altLang="en-US" smtClean="0">
                <a:cs typeface="Arial" charset="0"/>
              </a:rPr>
              <a:pPr>
                <a:defRPr/>
              </a:pPr>
              <a:t>27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11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170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23D58241-8AE8-4ACE-9C10-B46C24D4A799}" type="slidenum">
              <a:rPr lang="en-US" altLang="en-US" smtClean="0">
                <a:cs typeface="Arial" charset="0"/>
              </a:rPr>
              <a:pPr>
                <a:defRPr/>
              </a:pPr>
              <a:t>28</a:t>
            </a:fld>
            <a:endParaRPr lang="en-US" alt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832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4213"/>
            <a:ext cx="4573588" cy="3432175"/>
          </a:xfrm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xfrm>
            <a:off x="686427" y="4343716"/>
            <a:ext cx="5485146" cy="411543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/>
          <a:lstStyle/>
          <a:p>
            <a:pPr>
              <a:spcBef>
                <a:spcPct val="0"/>
              </a:spcBef>
            </a:pPr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3956" name="Slide Number Placeholder 3"/>
          <p:cNvSpPr txBox="1">
            <a:spLocks noGrp="1"/>
          </p:cNvSpPr>
          <p:nvPr/>
        </p:nvSpPr>
        <p:spPr bwMode="auto">
          <a:xfrm>
            <a:off x="3885051" y="8684282"/>
            <a:ext cx="2971382" cy="45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98" tIns="45249" rIns="90498" bIns="45249" anchor="b"/>
          <a:lstStyle>
            <a:lvl1pPr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  <a:cs typeface="Arial" pitchFamily="34" charset="0"/>
              </a:defRPr>
            </a:lvl1pPr>
            <a:lvl2pPr marL="742950" indent="-28575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2pPr>
            <a:lvl3pPr marL="11430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3pPr>
            <a:lvl4pPr marL="16002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4pPr>
            <a:lvl5pPr marL="2057400" indent="-228600" algn="l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Arial" pitchFamily="34" charset="0"/>
                <a:cs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EFDDB473-D142-4C73-BAC8-D5E383C1F2FD}" type="slidenum">
              <a:rPr lang="en-US" altLang="en-US">
                <a:latin typeface="Calibri" pitchFamily="34" charset="0"/>
              </a:rPr>
              <a:pPr algn="r">
                <a:spcBef>
                  <a:spcPct val="0"/>
                </a:spcBef>
              </a:pPr>
              <a:t>29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57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35298" indent="-282807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31227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583718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36209" indent="-226245" defTabSz="912838"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48870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41190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393681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46172" indent="-226245" defTabSz="9128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fld id="{5FCD6885-73E8-4082-862C-303005945877}" type="slidenum">
              <a:rPr lang="en-US" altLang="en-US" smtClean="0">
                <a:cs typeface="Arial" charset="0"/>
              </a:rPr>
              <a:pPr>
                <a:defRPr/>
              </a:pPr>
              <a:t>12</a:t>
            </a:fld>
            <a:endParaRPr lang="en-US" altLang="en-US" dirty="0">
              <a:cs typeface="Arial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716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808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826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 TEM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9D6F78-3841-4B2A-BEEC-E47A5FE7786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46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86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94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06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27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83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ea typeface="ＭＳ Ｐゴシック" pitchFamily="34" charset="-128"/>
              <a:cs typeface="Times New Roman" pitchFamily="18" charset="0"/>
            </a:endParaRPr>
          </a:p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06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608D8D-0C87-40A2-A3C8-A279CDD251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69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6207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6FDC9-4961-41D9-8ED3-86189DD008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65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5BB27-2311-40CB-8C04-012836F635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08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7E698-3055-44F8-BE5B-530B85E2E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10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324E0-B95F-454D-AB10-0AF5F10D5D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44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7663C-1392-4DA7-8846-26E86E7285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647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59DE-3A2F-4FC1-B58A-40A31463AD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006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067FB-C0B8-4C4A-B7D7-7DFF040FD4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68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A8DAB-A97E-454A-8AB9-F1A060A7D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00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67E5A-798F-4FC2-BA52-CBA70504C1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31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36050-AC92-4749-8D4E-59E289C8F4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48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EDA685-1576-4072-A9D2-3E2C86FA10A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altLang="en-US" b="1" dirty="0"/>
              <a:t>Case Study Title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38800"/>
            <a:ext cx="6400800" cy="685800"/>
          </a:xfrm>
        </p:spPr>
        <p:txBody>
          <a:bodyPr/>
          <a:lstStyle/>
          <a:p>
            <a:r>
              <a:rPr lang="en-US" altLang="en-US" b="1"/>
              <a:t>CRM CASE STUDY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altLang="en-US" b="1" dirty="0"/>
              <a:t>Responsibilities of Leaders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572000"/>
          </a:xfrm>
        </p:spPr>
        <p:txBody>
          <a:bodyPr/>
          <a:lstStyle/>
          <a:p>
            <a:r>
              <a:rPr lang="en-US" altLang="en-US" sz="2400" dirty="0"/>
              <a:t>Direct and coordinate the crew’s activities</a:t>
            </a:r>
          </a:p>
          <a:p>
            <a:r>
              <a:rPr lang="en-US" altLang="en-US" sz="2400" dirty="0"/>
              <a:t>Delegate tasks</a:t>
            </a:r>
          </a:p>
          <a:p>
            <a:r>
              <a:rPr lang="en-US" altLang="en-US" sz="2400" dirty="0"/>
              <a:t>Ensure crew understands what is expected of them</a:t>
            </a:r>
          </a:p>
          <a:p>
            <a:r>
              <a:rPr lang="en-US" altLang="en-US" sz="2400" dirty="0"/>
              <a:t>Focus attention on crucial aspects of the situation</a:t>
            </a:r>
          </a:p>
          <a:p>
            <a:r>
              <a:rPr lang="en-US" altLang="en-US" sz="2400" dirty="0"/>
              <a:t>Keep crew informed of mission information</a:t>
            </a:r>
          </a:p>
          <a:p>
            <a:r>
              <a:rPr lang="en-US" altLang="en-US" sz="2400" dirty="0"/>
              <a:t>Ask crew for mission relevant information</a:t>
            </a:r>
          </a:p>
          <a:p>
            <a:r>
              <a:rPr lang="en-US" altLang="en-US" sz="2400" dirty="0"/>
              <a:t>Provide feedback to the crew on their performance</a:t>
            </a:r>
          </a:p>
          <a:p>
            <a:r>
              <a:rPr lang="en-US" altLang="en-US" sz="2400" dirty="0"/>
              <a:t>Create and maintain a professional atmosphere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45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512" y="1981481"/>
            <a:ext cx="8458488" cy="243811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In the past:  We focused on </a:t>
            </a:r>
            <a:r>
              <a:rPr lang="en-US" altLang="en-US" b="1" dirty="0">
                <a:ea typeface="ＭＳ Ｐゴシック" pitchFamily="34" charset="-128"/>
              </a:rPr>
              <a:t>eliminating </a:t>
            </a:r>
            <a:r>
              <a:rPr lang="en-US" altLang="en-US" dirty="0">
                <a:ea typeface="ＭＳ Ｐゴシック" pitchFamily="34" charset="-128"/>
              </a:rPr>
              <a:t>human error in aviation.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Contemporary acknowledgement:  Errors are inevitable, so…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</a:rPr>
              <a:t>We must  instead focus on ways to effectively </a:t>
            </a:r>
            <a:r>
              <a:rPr lang="en-US" altLang="en-US" b="1" dirty="0">
                <a:ea typeface="ＭＳ Ｐゴシック" pitchFamily="34" charset="-128"/>
              </a:rPr>
              <a:t>MANAGE and REDUCE </a:t>
            </a:r>
            <a:r>
              <a:rPr lang="en-US" altLang="en-US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457200" y="358926"/>
            <a:ext cx="8229600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Why Threat &amp; Error Management?</a:t>
            </a:r>
          </a:p>
        </p:txBody>
      </p:sp>
    </p:spTree>
    <p:extLst>
      <p:ext uri="{BB962C8B-B14F-4D97-AF65-F5344CB8AC3E}">
        <p14:creationId xmlns:p14="http://schemas.microsoft.com/office/powerpoint/2010/main" val="3084388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75598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           What is a 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2067550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A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</a:t>
            </a:r>
            <a:r>
              <a:rPr lang="en-US" sz="2800" dirty="0">
                <a:latin typeface="+mj-lt"/>
                <a:cs typeface="Times New Roman" charset="0"/>
              </a:rPr>
              <a:t>is the Task + Purpose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57603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67729" y="430202"/>
            <a:ext cx="562815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How 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199879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45177" y="434460"/>
            <a:ext cx="5493684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204650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How is 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Effectiveness</a:t>
            </a:r>
            <a:r>
              <a:rPr lang="en-US" sz="2800" dirty="0">
                <a:latin typeface="+mj-lt"/>
                <a:cs typeface="Times New Roman" charset="0"/>
              </a:rPr>
              <a:t> defined?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Completing the task to specific standards: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                  Time / Cost / Quality</a:t>
            </a:r>
            <a:endParaRPr lang="en-US" sz="2800" b="1" dirty="0">
              <a:latin typeface="+mj-lt"/>
              <a:cs typeface="Times New Roman" charset="0"/>
            </a:endParaRP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376843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805140" y="434460"/>
            <a:ext cx="5556717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139459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+mj-lt"/>
                <a:cs typeface="Times New Roman" charset="0"/>
              </a:rPr>
              <a:t>Mission Effectiveness </a:t>
            </a:r>
            <a:r>
              <a:rPr lang="en-US" sz="2800" dirty="0">
                <a:latin typeface="+mj-lt"/>
                <a:cs typeface="Times New Roman" charset="0"/>
              </a:rPr>
              <a:t>is completing the task to specific standards in order to fulfill the purpose.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140758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23478" y="430202"/>
            <a:ext cx="5123890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910479" y="3361766"/>
            <a:ext cx="7157757" cy="634000"/>
            <a:chOff x="879475" y="3810000"/>
            <a:chExt cx="8112125" cy="718533"/>
          </a:xfrm>
        </p:grpSpPr>
        <p:sp>
          <p:nvSpPr>
            <p:cNvPr id="3" name="Rectangle 2"/>
            <p:cNvSpPr/>
            <p:nvPr/>
          </p:nvSpPr>
          <p:spPr bwMode="auto">
            <a:xfrm>
              <a:off x="879475" y="3886200"/>
              <a:ext cx="8112125" cy="5334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682" tIns="40341" rIns="80682" bIns="40341" numCol="1" rtlCol="0" anchor="t" anchorCtr="0" compatLnSpc="1">
              <a:prstTxWarp prst="textNoShape">
                <a:avLst/>
              </a:prstTxWarp>
            </a:bodyPr>
            <a:lstStyle/>
            <a:p>
              <a:pPr defTabSz="806867" eaLnBrk="1" hangingPunct="1"/>
              <a:endParaRPr lang="en-US" sz="1588">
                <a:latin typeface="Arial" charset="0"/>
                <a:cs typeface="Arial" charset="0"/>
              </a:endParaRPr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1558725" y="3810000"/>
              <a:ext cx="6991350" cy="718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89896" tIns="44948" rIns="89896" bIns="44948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353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      Task + Purpose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0896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Name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Personal Info</a:t>
            </a:r>
          </a:p>
          <a:p>
            <a:r>
              <a:rPr lang="en-US" altLang="en-US"/>
              <a:t>Etc.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85512" y="4437530"/>
            <a:ext cx="7696488" cy="143114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900" dirty="0">
                <a:latin typeface="+mj-lt"/>
                <a:cs typeface="Times New Roman" charset="0"/>
              </a:rPr>
              <a:t>A </a:t>
            </a:r>
            <a:r>
              <a:rPr lang="en-US" sz="2900" b="1" dirty="0">
                <a:solidFill>
                  <a:srgbClr val="FF0000"/>
                </a:solidFill>
                <a:latin typeface="+mj-lt"/>
                <a:cs typeface="Times New Roman" charset="0"/>
              </a:rPr>
              <a:t>THREAT</a:t>
            </a:r>
            <a:r>
              <a:rPr lang="en-US" sz="2900" dirty="0">
                <a:latin typeface="+mj-lt"/>
                <a:cs typeface="Times New Roman" charset="0"/>
              </a:rPr>
              <a:t> is anything that increases </a:t>
            </a:r>
            <a:r>
              <a:rPr lang="en-US" sz="2900">
                <a:latin typeface="+mj-lt"/>
                <a:cs typeface="Times New Roman" charset="0"/>
              </a:rPr>
              <a:t>operational complexity </a:t>
            </a:r>
            <a:r>
              <a:rPr lang="en-US" sz="2900" dirty="0">
                <a:latin typeface="+mj-lt"/>
                <a:cs typeface="Times New Roman" charset="0"/>
              </a:rPr>
              <a:t>that, if not managed properly, can decrease the safety margins.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12" y="1219200"/>
            <a:ext cx="7600950" cy="31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30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9749E8C-6CC2-49BB-8809-7EC4A413A3FE}" type="slidenum">
              <a:rPr lang="en-US" altLang="en-US" sz="1400">
                <a:solidFill>
                  <a:srgbClr val="FFFFFF"/>
                </a:solidFill>
              </a:rPr>
              <a:pPr/>
              <a:t>21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67590" name="Text Box 11"/>
          <p:cNvSpPr txBox="1">
            <a:spLocks noChangeArrowheads="1"/>
          </p:cNvSpPr>
          <p:nvPr/>
        </p:nvSpPr>
        <p:spPr bwMode="auto">
          <a:xfrm>
            <a:off x="304512" y="1352264"/>
            <a:ext cx="8611465" cy="200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latin typeface="+mj-lt"/>
              </a:rPr>
              <a:t>How do we operate in spite of the fact that we cannot eliminate the THREATS from aviation?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+mj-lt"/>
              </a:rPr>
              <a:t>Effectively PREPARE for and manage them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3301752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44921" y="1448360"/>
            <a:ext cx="8392019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threats?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2208901" y="5486400"/>
            <a:ext cx="486964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PREPARE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05001" y="268942"/>
            <a:ext cx="5279159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b="1" dirty="0">
                <a:cs typeface="+mj-cs"/>
              </a:rPr>
              <a:t>Threats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38" y="22860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051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3"/>
          <p:cNvSpPr txBox="1">
            <a:spLocks noChangeArrowheads="1"/>
          </p:cNvSpPr>
          <p:nvPr/>
        </p:nvSpPr>
        <p:spPr bwMode="auto">
          <a:xfrm>
            <a:off x="3200978" y="1752320"/>
            <a:ext cx="5638512" cy="45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87043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4840"/>
            <a:ext cx="8001578" cy="42677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ea typeface="ＭＳ Ｐゴシック" pitchFamily="34" charset="-128"/>
                <a:cs typeface="Times New Roman" pitchFamily="18" charset="0"/>
              </a:rPr>
              <a:t>Things we can use to counter threats: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ORM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Clearly defined roles of aircrew members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Complete briefing and effective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Limit being 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heads down</a:t>
            </a:r>
            <a:r>
              <a:rPr lang="ja-JP" altLang="en-US" sz="2400" dirty="0">
                <a:ea typeface="ＭＳ Ｐゴシック" pitchFamily="34" charset="-128"/>
                <a:cs typeface="Times New Roman" pitchFamily="18" charset="0"/>
              </a:rPr>
              <a:t>”</a:t>
            </a:r>
            <a:r>
              <a:rPr lang="en-US" altLang="ja-JP" sz="2400" dirty="0">
                <a:ea typeface="ＭＳ Ｐゴシック" pitchFamily="34" charset="-128"/>
                <a:cs typeface="Times New Roman" pitchFamily="18" charset="0"/>
              </a:rPr>
              <a:t> at critical times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NATOPS / System Knowledge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>
                <a:ea typeface="ＭＳ Ｐゴシック" pitchFamily="34" charset="-128"/>
                <a:cs typeface="Times New Roman" pitchFamily="18" charset="0"/>
              </a:rPr>
              <a:t>CRM</a:t>
            </a:r>
            <a:endParaRPr lang="en-US" altLang="en-US" sz="1000" dirty="0">
              <a:ea typeface="ＭＳ Ｐゴシック" pitchFamily="34" charset="-128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-351271" y="282726"/>
            <a:ext cx="9800071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b="1" dirty="0">
                <a:latin typeface="+mj-lt"/>
              </a:rPr>
              <a:t>Strategies to Prepare for Threats</a:t>
            </a:r>
          </a:p>
        </p:txBody>
      </p:sp>
    </p:spTree>
    <p:extLst>
      <p:ext uri="{BB962C8B-B14F-4D97-AF65-F5344CB8AC3E}">
        <p14:creationId xmlns:p14="http://schemas.microsoft.com/office/powerpoint/2010/main" val="10014693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1F9FD1-409D-4835-B3D9-E8467355E696}" type="slidenum">
              <a:rPr lang="en-US" altLang="en-US" sz="1400">
                <a:solidFill>
                  <a:srgbClr val="FFFFFF"/>
                </a:solidFill>
              </a:rPr>
              <a:pPr/>
              <a:t>24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94211" name="Title 13"/>
          <p:cNvSpPr>
            <a:spLocks noGrp="1"/>
          </p:cNvSpPr>
          <p:nvPr>
            <p:ph type="title"/>
          </p:nvPr>
        </p:nvSpPr>
        <p:spPr>
          <a:xfrm>
            <a:off x="685800" y="36122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</a:rPr>
              <a:t>Errors</a:t>
            </a:r>
          </a:p>
        </p:txBody>
      </p:sp>
      <p:sp>
        <p:nvSpPr>
          <p:cNvPr id="73733" name="Text Box 14"/>
          <p:cNvSpPr txBox="1">
            <a:spLocks noChangeArrowheads="1"/>
          </p:cNvSpPr>
          <p:nvPr/>
        </p:nvSpPr>
        <p:spPr bwMode="auto">
          <a:xfrm>
            <a:off x="152400" y="1504158"/>
            <a:ext cx="9144000" cy="47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500" dirty="0">
                <a:latin typeface="+mj-lt"/>
              </a:rPr>
              <a:t>What can happen if we ignore or mismanage a THREAT?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1990531"/>
            <a:ext cx="7981950" cy="4276045"/>
          </a:xfrm>
          <a:prstGeom prst="rect">
            <a:avLst/>
          </a:prstGeom>
        </p:spPr>
      </p:pic>
      <p:sp>
        <p:nvSpPr>
          <p:cNvPr id="291868" name="AutoShape 28"/>
          <p:cNvSpPr>
            <a:spLocks noChangeArrowheads="1"/>
          </p:cNvSpPr>
          <p:nvPr/>
        </p:nvSpPr>
        <p:spPr bwMode="auto">
          <a:xfrm>
            <a:off x="2012935" y="4159776"/>
            <a:ext cx="393153" cy="976847"/>
          </a:xfrm>
          <a:prstGeom prst="downArrow">
            <a:avLst>
              <a:gd name="adj1" fmla="val 50000"/>
              <a:gd name="adj2" fmla="val 4313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1866" name="Oval 26"/>
          <p:cNvSpPr>
            <a:spLocks noChangeArrowheads="1"/>
          </p:cNvSpPr>
          <p:nvPr/>
        </p:nvSpPr>
        <p:spPr bwMode="auto">
          <a:xfrm>
            <a:off x="2406088" y="4662195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011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023" y="305361"/>
            <a:ext cx="6178262" cy="61352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ea typeface="ＭＳ Ｐゴシック" pitchFamily="34" charset="-128"/>
                <a:cs typeface="Times New Roman" pitchFamily="18" charset="0"/>
              </a:rPr>
              <a:t>Definition of Error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978" y="1219200"/>
            <a:ext cx="8076045" cy="472468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Crew </a:t>
            </a:r>
            <a:r>
              <a:rPr lang="en-US" b="1" dirty="0">
                <a:latin typeface="+mj-lt"/>
              </a:rPr>
              <a:t>action or inaction </a:t>
            </a:r>
            <a:r>
              <a:rPr lang="en-US" dirty="0">
                <a:latin typeface="+mj-lt"/>
              </a:rPr>
              <a:t>that leads to deviations from expectations and reduces safety margins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</a:rPr>
              <a:t>May occur from either </a:t>
            </a:r>
            <a:r>
              <a:rPr lang="en-US" b="1" dirty="0">
                <a:latin typeface="+mj-lt"/>
              </a:rPr>
              <a:t>mistakes</a:t>
            </a:r>
            <a:r>
              <a:rPr lang="en-US" dirty="0">
                <a:latin typeface="+mj-lt"/>
              </a:rPr>
              <a:t> or </a:t>
            </a:r>
            <a:r>
              <a:rPr lang="en-US" b="1" dirty="0">
                <a:latin typeface="+mj-lt"/>
              </a:rPr>
              <a:t>mismanaged</a:t>
            </a:r>
            <a:r>
              <a:rPr lang="en-US" dirty="0">
                <a:latin typeface="+mj-lt"/>
              </a:rPr>
              <a:t> threats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endParaRPr lang="en-US" sz="2800" dirty="0">
              <a:latin typeface="+mj-lt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3200" dirty="0">
                <a:latin typeface="+mj-lt"/>
                <a:cs typeface="Times New Roman" charset="0"/>
              </a:rPr>
              <a:t>Error Management:</a:t>
            </a:r>
            <a:r>
              <a:rPr lang="en-US" sz="1800" dirty="0">
                <a:latin typeface="+mj-lt"/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+mj-lt"/>
                <a:cs typeface="Times New Roman" charset="0"/>
              </a:rPr>
              <a:t>Process of correcting an error before it becomes consequential, i.e. Undesired Aircraft State and Incident/Accident</a:t>
            </a:r>
            <a:r>
              <a:rPr lang="en-US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4127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489" y="0"/>
            <a:ext cx="7467023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a typeface="+mj-ea"/>
                <a:cs typeface="+mj-cs"/>
              </a:rPr>
              <a:t>Categories of Errors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488" y="1295400"/>
            <a:ext cx="8153112" cy="411536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Procedural</a:t>
            </a:r>
            <a:r>
              <a:rPr lang="en-US" sz="2000" dirty="0">
                <a:latin typeface="+mj-lt"/>
              </a:rPr>
              <a:t> - Following procedures but wrong execution (wrong altitude on course rules)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Communication</a:t>
            </a:r>
            <a:r>
              <a:rPr lang="en-US" sz="2000" dirty="0">
                <a:latin typeface="+mj-lt"/>
              </a:rPr>
              <a:t> - Missing info or misinterpretation (miscommunication with ATC)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Proficiency</a:t>
            </a:r>
            <a:r>
              <a:rPr lang="en-US" sz="2000" dirty="0">
                <a:latin typeface="+mj-lt"/>
              </a:rPr>
              <a:t> - Error due to a lack of knowledge/currency (night TERF/DVE landings)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Decision</a:t>
            </a:r>
            <a:r>
              <a:rPr lang="en-US" sz="2400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-  Crew decision unbounded by procedures that unnecessarily increased risk (unnecessary navigation through adverse wx)</a:t>
            </a:r>
          </a:p>
          <a:p>
            <a:pPr eaLnBrk="1" hangingPunct="1">
              <a:buClr>
                <a:schemeClr val="tx1"/>
              </a:buCl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Intentional Noncompliance</a:t>
            </a:r>
            <a:r>
              <a:rPr lang="en-US" sz="2000" dirty="0">
                <a:latin typeface="+mj-lt"/>
              </a:rPr>
              <a:t> - Violations (AOB exceedances)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9281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13D7BB6-B94E-4514-B57C-B156D6B0E70B}" type="slidenum">
              <a:rPr lang="en-US" altLang="en-US" sz="1400">
                <a:solidFill>
                  <a:srgbClr val="FFFFFF"/>
                </a:solidFill>
              </a:rPr>
              <a:pPr/>
              <a:t>27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332816" name="Text Box 16"/>
          <p:cNvSpPr txBox="1">
            <a:spLocks noChangeArrowheads="1"/>
          </p:cNvSpPr>
          <p:nvPr/>
        </p:nvSpPr>
        <p:spPr bwMode="auto">
          <a:xfrm>
            <a:off x="2215285" y="358926"/>
            <a:ext cx="5176395" cy="707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latin typeface="+mj-lt"/>
              </a:rPr>
              <a:t>Strategies for Errors</a:t>
            </a:r>
          </a:p>
        </p:txBody>
      </p:sp>
      <p:sp>
        <p:nvSpPr>
          <p:cNvPr id="91148" name="Rectangle 17"/>
          <p:cNvSpPr>
            <a:spLocks noChangeArrowheads="1"/>
          </p:cNvSpPr>
          <p:nvPr/>
        </p:nvSpPr>
        <p:spPr bwMode="auto">
          <a:xfrm>
            <a:off x="539427" y="1164809"/>
            <a:ext cx="8186834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What is our strategy to manage errors?</a:t>
            </a:r>
          </a:p>
        </p:txBody>
      </p:sp>
      <p:sp>
        <p:nvSpPr>
          <p:cNvPr id="332818" name="Rectangle 18"/>
          <p:cNvSpPr>
            <a:spLocks noChangeArrowheads="1"/>
          </p:cNvSpPr>
          <p:nvPr/>
        </p:nvSpPr>
        <p:spPr bwMode="auto">
          <a:xfrm>
            <a:off x="1038513" y="5754481"/>
            <a:ext cx="4382331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/>
          <a:p>
            <a:pPr>
              <a:defRPr/>
            </a:pPr>
            <a:r>
              <a:rPr lang="en-US" sz="3600" dirty="0"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36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9" y="1963530"/>
            <a:ext cx="6934200" cy="3714750"/>
          </a:xfrm>
          <a:prstGeom prst="rect">
            <a:avLst/>
          </a:prstGeom>
        </p:spPr>
      </p:pic>
      <p:sp>
        <p:nvSpPr>
          <p:cNvPr id="18" name="Oval 26"/>
          <p:cNvSpPr>
            <a:spLocks noChangeArrowheads="1"/>
          </p:cNvSpPr>
          <p:nvPr/>
        </p:nvSpPr>
        <p:spPr bwMode="auto">
          <a:xfrm>
            <a:off x="1447801" y="4269961"/>
            <a:ext cx="17526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6836909" y="3250457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1532032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1"/>
          <p:cNvSpPr txBox="1">
            <a:spLocks noGrp="1"/>
          </p:cNvSpPr>
          <p:nvPr/>
        </p:nvSpPr>
        <p:spPr bwMode="auto">
          <a:xfrm>
            <a:off x="76489" y="6477001"/>
            <a:ext cx="2133023" cy="305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EBD86CA-E96A-4534-AF92-4162F63F24C9}" type="slidenum">
              <a:rPr lang="en-US" altLang="en-US" sz="1400">
                <a:solidFill>
                  <a:srgbClr val="FFFFFF"/>
                </a:solidFill>
              </a:rPr>
              <a:pPr/>
              <a:t>28</a:t>
            </a:fld>
            <a:r>
              <a:rPr lang="en-US" altLang="en-US" sz="1400" dirty="0">
                <a:solidFill>
                  <a:srgbClr val="FFFFFF"/>
                </a:solidFill>
              </a:rPr>
              <a:t> of 20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3962400" y="5460067"/>
            <a:ext cx="5108864" cy="101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2000" u="sng" dirty="0">
                <a:latin typeface="+mj-lt"/>
              </a:rPr>
              <a:t>Undesired Aircraft State:</a:t>
            </a:r>
            <a:r>
              <a:rPr lang="en-US" altLang="en-US" sz="2000" dirty="0">
                <a:latin typeface="+mj-lt"/>
              </a:rPr>
              <a:t> A position, speed, attitude, condition, or configuration of an aircraft that reduces safety margins.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91154" name="Rectangle 21"/>
          <p:cNvSpPr>
            <a:spLocks noChangeArrowheads="1"/>
          </p:cNvSpPr>
          <p:nvPr/>
        </p:nvSpPr>
        <p:spPr bwMode="auto">
          <a:xfrm>
            <a:off x="1033006" y="329637"/>
            <a:ext cx="7033250" cy="58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latin typeface="+mj-lt"/>
                <a:cs typeface="Arial" pitchFamily="34" charset="0"/>
              </a:rPr>
              <a:t>What if We Don’t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>
                <a:latin typeface="+mj-lt"/>
                <a:cs typeface="Arial" pitchFamily="34" charset="0"/>
              </a:rPr>
              <a:t>Repair</a:t>
            </a:r>
            <a:r>
              <a:rPr lang="ja-JP" altLang="en-US" sz="3200" b="1" dirty="0">
                <a:latin typeface="+mj-lt"/>
                <a:cs typeface="Arial" pitchFamily="34" charset="0"/>
              </a:rPr>
              <a:t> </a:t>
            </a:r>
            <a:r>
              <a:rPr lang="en-US" altLang="ja-JP" sz="3200" b="1" dirty="0">
                <a:latin typeface="+mj-lt"/>
                <a:cs typeface="Arial" pitchFamily="34" charset="0"/>
              </a:rPr>
              <a:t>the Error?</a:t>
            </a:r>
            <a:endParaRPr lang="en-US" altLang="en-US" sz="3200" b="1" dirty="0">
              <a:latin typeface="+mj-lt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306654"/>
            <a:ext cx="5619750" cy="3748719"/>
          </a:xfrm>
          <a:prstGeom prst="rect">
            <a:avLst/>
          </a:prstGeom>
        </p:spPr>
      </p:pic>
      <p:sp>
        <p:nvSpPr>
          <p:cNvPr id="333843" name="Oval 19"/>
          <p:cNvSpPr>
            <a:spLocks noChangeArrowheads="1"/>
          </p:cNvSpPr>
          <p:nvPr/>
        </p:nvSpPr>
        <p:spPr bwMode="auto">
          <a:xfrm>
            <a:off x="2895600" y="3954486"/>
            <a:ext cx="949614" cy="533401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3844" name="AutoShape 20"/>
          <p:cNvSpPr>
            <a:spLocks noChangeArrowheads="1"/>
          </p:cNvSpPr>
          <p:nvPr/>
        </p:nvSpPr>
        <p:spPr bwMode="auto">
          <a:xfrm>
            <a:off x="2362200" y="3505200"/>
            <a:ext cx="402503" cy="643803"/>
          </a:xfrm>
          <a:prstGeom prst="downArrow">
            <a:avLst>
              <a:gd name="adj1" fmla="val 50000"/>
              <a:gd name="adj2" fmla="val 24858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139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489" y="2210361"/>
            <a:ext cx="6096000" cy="2437279"/>
          </a:xfrm>
          <a:prstGeom prst="rect">
            <a:avLst/>
          </a:prstGeom>
        </p:spPr>
        <p:txBody>
          <a:bodyPr lIns="91429" tIns="45714" rIns="91429" bIns="45714"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  <p:sp>
        <p:nvSpPr>
          <p:cNvPr id="345111" name="Title 24"/>
          <p:cNvSpPr>
            <a:spLocks noGrp="1"/>
          </p:cNvSpPr>
          <p:nvPr>
            <p:ph type="title" idx="4294967295"/>
          </p:nvPr>
        </p:nvSpPr>
        <p:spPr>
          <a:xfrm>
            <a:off x="456911" y="228600"/>
            <a:ext cx="8077489" cy="83764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000" b="1" dirty="0">
                <a:cs typeface="+mj-cs"/>
              </a:rPr>
              <a:t>How to Manage an Undesired Aircraft State</a:t>
            </a:r>
          </a:p>
        </p:txBody>
      </p:sp>
      <p:sp>
        <p:nvSpPr>
          <p:cNvPr id="345112" name="Rectangle 24"/>
          <p:cNvSpPr>
            <a:spLocks noChangeArrowheads="1"/>
          </p:cNvSpPr>
          <p:nvPr/>
        </p:nvSpPr>
        <p:spPr bwMode="auto">
          <a:xfrm>
            <a:off x="2057400" y="5759104"/>
            <a:ext cx="5186013" cy="64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en-US" sz="3600" b="1" dirty="0">
                <a:latin typeface="+mj-lt"/>
                <a:cs typeface="Arial" pitchFamily="34" charset="0"/>
              </a:rPr>
              <a:t>Identify and </a:t>
            </a:r>
            <a:r>
              <a:rPr lang="en-US" altLang="en-US" sz="3600" b="1" u="sng" dirty="0">
                <a:solidFill>
                  <a:srgbClr val="FF0000"/>
                </a:solidFill>
                <a:latin typeface="+mj-lt"/>
                <a:cs typeface="Arial" pitchFamily="34" charset="0"/>
              </a:rPr>
              <a:t>RECOVER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05" y="1098897"/>
            <a:ext cx="8001827" cy="4662580"/>
          </a:xfrm>
          <a:prstGeom prst="rect">
            <a:avLst/>
          </a:prstGeom>
        </p:spPr>
      </p:pic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1828800" y="3505200"/>
            <a:ext cx="1085851" cy="60978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/>
          <a:p>
            <a:pPr>
              <a:defRPr/>
            </a:pP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0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 Policy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7200" b="1" dirty="0">
                <a:solidFill>
                  <a:srgbClr val="FF0000"/>
                </a:solidFill>
                <a:latin typeface="+mj-lt"/>
              </a:rPr>
              <a:t>PRIVILEGED</a:t>
            </a:r>
            <a:endParaRPr lang="en-US" sz="7200" dirty="0">
              <a:latin typeface="+mj-lt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772400" cy="4114800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>
                <a:ea typeface="+mn-ea"/>
              </a:rPr>
              <a:t>FOR OFFICIAL USE ONLY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400" dirty="0">
                <a:ea typeface="+mn-ea"/>
              </a:rPr>
              <a:t>	THIS IS A PRIVILEGED, LIMITED-USE, LIMITED-DISTRIBUTION, SAFETY INVESTIGATION REPORT.  UNAUTHORIZED DISCLOSURE OF THE INFORMATION IN THIS REPORT OR ITS SUPPORTING ENCLOSURES BY MILITARY PERSONNEL IS A </a:t>
            </a:r>
            <a:r>
              <a:rPr lang="en-US" sz="2400" b="1" dirty="0">
                <a:ea typeface="+mn-ea"/>
              </a:rPr>
              <a:t>CRIMINAL OFFENSE PUNISHABLE UNDER ARTICLE 92, UNIFORM CODE OF MILITARY JUSTICE. </a:t>
            </a:r>
            <a:r>
              <a:rPr lang="en-US" sz="2400" dirty="0">
                <a:ea typeface="+mn-ea"/>
              </a:rPr>
              <a:t> UNAUTHORIZED DISCLOSURE OF THE INFORMATION IN THIS REPORT OR ITS SUPPORTING ENCLOSURES BY CIVILIAN PERSONNEL WILL SUBJECT THEM </a:t>
            </a:r>
            <a:r>
              <a:rPr lang="en-US" sz="2400" b="1" dirty="0">
                <a:ea typeface="+mn-ea"/>
              </a:rPr>
              <a:t>TO DISCIPLINARY ACTION UNDER CIVILIAN PERSONNEL INSTRUCTION 752.  </a:t>
            </a:r>
            <a:r>
              <a:rPr lang="en-US" sz="2400" dirty="0">
                <a:ea typeface="+mn-ea"/>
              </a:rPr>
              <a:t>THIS REPORT MAY NOT BE RELEASED, IN WHOLE OR IN PART, EXCEPT BY THE COMMANDER, NAVAL SAFETY CENTER.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en-US" sz="24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4529912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Synopsis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j-lt"/>
                <a:ea typeface="ＭＳ Ｐゴシック" charset="0"/>
                <a:cs typeface="Times New Roman" charset="0"/>
              </a:rPr>
              <a:t>Threat and Error Management</a:t>
            </a: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186864" y="5867400"/>
            <a:ext cx="7208802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+mj-lt"/>
                <a:ea typeface="ＭＳ Ｐゴシック" charset="0"/>
                <a:cs typeface="Times New Roman" charset="0"/>
              </a:rPr>
              <a:t>TEM is what we do. CRM is how we do it.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8363"/>
            <a:ext cx="7446864" cy="433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35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</a:rPr>
              <a:t>Focus Questions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514350" indent="-5143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threats came “at” the crew and what strategies were used to prepare for threats and initially deal with them?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errors came “from” the crew and how did they use leadership to repair the errors? </a:t>
            </a: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endParaRPr lang="en-US" altLang="en-US" sz="2800" dirty="0">
              <a:latin typeface="+mj-lt"/>
            </a:endParaRPr>
          </a:p>
          <a:p>
            <a:pPr>
              <a:spcBef>
                <a:spcPct val="20000"/>
              </a:spcBef>
              <a:buFont typeface="Times New Roman" pitchFamily="18" charset="0"/>
              <a:buAutoNum type="arabicPeriod"/>
              <a:defRPr/>
            </a:pPr>
            <a:r>
              <a:rPr lang="en-US" altLang="en-US" sz="2800" dirty="0">
                <a:latin typeface="+mj-lt"/>
              </a:rPr>
              <a:t>What undesired aircraft state was achieved and how did the crew recover?  </a:t>
            </a:r>
          </a:p>
          <a:p>
            <a:pPr marL="0" indent="0">
              <a:spcBef>
                <a:spcPct val="20000"/>
              </a:spcBef>
              <a:defRPr/>
            </a:pPr>
            <a:endParaRPr lang="en-US" alt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172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9" descr="CRM-TEM Model S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59" y="1613647"/>
            <a:ext cx="7321644" cy="1182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716894" y="432354"/>
            <a:ext cx="5736011" cy="61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896" tIns="44948" rIns="89896" bIns="4494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effectLst/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defRPr>
            </a:lvl5pPr>
            <a:lvl6pPr marL="509412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1018824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528237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2037649" algn="ctr" rtl="0" fontAlgn="base">
              <a:spcBef>
                <a:spcPct val="0"/>
              </a:spcBef>
              <a:spcAft>
                <a:spcPct val="0"/>
              </a:spcAft>
              <a:defRPr sz="49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000" b="1" dirty="0">
                <a:cs typeface="+mj-cs"/>
              </a:rPr>
              <a:t>Mission Effectiveness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99821" y="4437530"/>
            <a:ext cx="7470121" cy="52538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j-lt"/>
                <a:cs typeface="Times New Roman" charset="0"/>
              </a:rPr>
              <a:t>                    What is the mission?</a:t>
            </a:r>
          </a:p>
        </p:txBody>
      </p:sp>
      <p:pic>
        <p:nvPicPr>
          <p:cNvPr id="73734" name="Picture 3" descr="Safe operation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6" b="18927"/>
          <a:stretch>
            <a:fillRect/>
          </a:stretch>
        </p:blipFill>
        <p:spPr bwMode="auto">
          <a:xfrm>
            <a:off x="910478" y="1669676"/>
            <a:ext cx="7090522" cy="86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1371320" y="1784537"/>
            <a:ext cx="6168838" cy="6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89896" tIns="44948" rIns="89896" bIns="449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35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 EFFECTIVENESS</a:t>
            </a:r>
          </a:p>
        </p:txBody>
      </p:sp>
    </p:spTree>
    <p:extLst>
      <p:ext uri="{BB962C8B-B14F-4D97-AF65-F5344CB8AC3E}">
        <p14:creationId xmlns:p14="http://schemas.microsoft.com/office/powerpoint/2010/main" val="414315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Focus Question #1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en-US" altLang="en-US" sz="2800" dirty="0"/>
              <a:t>What </a:t>
            </a:r>
            <a:r>
              <a:rPr lang="en-US" altLang="en-US" sz="2800" b="1" dirty="0"/>
              <a:t>threats</a:t>
            </a:r>
            <a:r>
              <a:rPr lang="en-US" altLang="en-US" sz="2800" dirty="0"/>
              <a:t> came “at” the crew and what strategies were used to prepare for threats and initially deal with them?  </a:t>
            </a:r>
          </a:p>
          <a:p>
            <a:pPr marL="0" indent="0">
              <a:buNone/>
              <a:defRPr/>
            </a:pPr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76600"/>
            <a:ext cx="7602371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89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2700057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4284289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82"/>
          <a:stretch/>
        </p:blipFill>
        <p:spPr bwMode="auto">
          <a:xfrm>
            <a:off x="2737716" y="3411631"/>
            <a:ext cx="3156238" cy="1726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2786437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349574" y="4230520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77533" y="309348"/>
            <a:ext cx="6769821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algn="ctr">
              <a:defRPr/>
            </a:pPr>
            <a:r>
              <a:rPr lang="en-US" sz="4400" b="1" dirty="0">
                <a:latin typeface="+mj-lt"/>
                <a:ea typeface="ＭＳ Ｐゴシック" charset="0"/>
                <a:cs typeface="Times New Roman" charset="0"/>
              </a:rPr>
              <a:t>Focus Question #2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533400" y="1277462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dirty="0">
                <a:latin typeface="+mj-lt"/>
              </a:rPr>
              <a:t>What </a:t>
            </a:r>
            <a:r>
              <a:rPr lang="en-US" altLang="en-US" sz="2800" b="1" dirty="0">
                <a:latin typeface="+mj-lt"/>
              </a:rPr>
              <a:t>errors</a:t>
            </a:r>
            <a:r>
              <a:rPr lang="en-US" altLang="en-US" sz="2800" dirty="0">
                <a:latin typeface="+mj-lt"/>
              </a:rPr>
              <a:t> came “from” the crew and how did they use </a:t>
            </a:r>
            <a:r>
              <a:rPr lang="en-US" altLang="en-US" sz="2800" b="1" dirty="0">
                <a:latin typeface="+mj-lt"/>
              </a:rPr>
              <a:t>LD</a:t>
            </a:r>
            <a:r>
              <a:rPr lang="en-US" altLang="en-US" sz="2800" dirty="0">
                <a:latin typeface="+mj-lt"/>
              </a:rPr>
              <a:t> to </a:t>
            </a:r>
            <a:r>
              <a:rPr lang="en-US" altLang="en-US" sz="2800" b="1" dirty="0">
                <a:latin typeface="+mj-lt"/>
              </a:rPr>
              <a:t>repair</a:t>
            </a:r>
            <a:r>
              <a:rPr lang="en-US" altLang="en-US" sz="2800" dirty="0">
                <a:latin typeface="+mj-lt"/>
              </a:rPr>
              <a:t> the errors?</a:t>
            </a: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1400512" y="5658694"/>
            <a:ext cx="48704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0000"/>
                </a:solidFill>
                <a:latin typeface="+mj-lt"/>
                <a:ea typeface="ＭＳ Ｐゴシック" charset="0"/>
                <a:cs typeface="Arial" charset="0"/>
              </a:rPr>
              <a:t>Identify and </a:t>
            </a:r>
            <a:r>
              <a:rPr lang="en-US" sz="4000" u="sng" dirty="0">
                <a:solidFill>
                  <a:srgbClr val="FF0000"/>
                </a:solidFill>
                <a:latin typeface="+mj-lt"/>
                <a:ea typeface="ＭＳ Ｐゴシック" charset="0"/>
                <a:cs typeface="Arial" charset="0"/>
              </a:rPr>
              <a:t>REPAIR</a:t>
            </a:r>
          </a:p>
        </p:txBody>
      </p:sp>
    </p:spTree>
    <p:extLst>
      <p:ext uri="{BB962C8B-B14F-4D97-AF65-F5344CB8AC3E}">
        <p14:creationId xmlns:p14="http://schemas.microsoft.com/office/powerpoint/2010/main" val="355437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ea typeface="+mj-ea"/>
                <a:cs typeface="+mj-cs"/>
              </a:rPr>
              <a:t>Focus Question #3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1371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n-ea"/>
              </a:rPr>
              <a:t>What Undesired Aircraft State was achieved and how did the crew </a:t>
            </a:r>
            <a:r>
              <a:rPr lang="en-US" sz="2800" b="1" dirty="0">
                <a:ea typeface="+mn-ea"/>
              </a:rPr>
              <a:t>recover</a:t>
            </a:r>
            <a:r>
              <a:rPr lang="en-US" sz="2800" dirty="0">
                <a:ea typeface="+mn-ea"/>
              </a:rPr>
              <a:t>?  </a:t>
            </a:r>
          </a:p>
          <a:p>
            <a:pPr marL="0" indent="0" algn="ctr">
              <a:buFontTx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525486"/>
            <a:ext cx="7086600" cy="412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393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altLang="en-US" b="1" dirty="0"/>
              <a:t>Remember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altLang="en-US" dirty="0"/>
              <a:t>Leadership is not solely the responsibility of the pilot, each crew member has specialized duties and qualifications</a:t>
            </a:r>
          </a:p>
          <a:p>
            <a:endParaRPr lang="en-US" altLang="en-US" dirty="0"/>
          </a:p>
          <a:p>
            <a:r>
              <a:rPr lang="en-US" altLang="en-US" dirty="0"/>
              <a:t>It is the leader’s responsibility to ensure the crew works together as a team</a:t>
            </a:r>
          </a:p>
          <a:p>
            <a:endParaRPr lang="en-US" altLang="en-US" dirty="0"/>
          </a:p>
          <a:p>
            <a:r>
              <a:rPr lang="en-US" altLang="en-US" dirty="0"/>
              <a:t>Feedback should be given on both good and bad performance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Questions?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  <a:p>
            <a:r>
              <a:rPr lang="en-US" altLang="en-US"/>
              <a:t>Critical Skills Review</a:t>
            </a:r>
          </a:p>
          <a:p>
            <a:r>
              <a:rPr lang="en-US" altLang="en-US"/>
              <a:t>Case Study Focus Skill</a:t>
            </a:r>
          </a:p>
          <a:p>
            <a:r>
              <a:rPr lang="en-US" altLang="en-US"/>
              <a:t>Synopsis</a:t>
            </a:r>
          </a:p>
          <a:p>
            <a:r>
              <a:rPr lang="en-US" altLang="en-US"/>
              <a:t>Focus Questions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3000" y="1295400"/>
            <a:ext cx="5254625" cy="1714500"/>
            <a:chOff x="1889748" y="1500989"/>
            <a:chExt cx="5779008" cy="1943886"/>
          </a:xfrm>
        </p:grpSpPr>
        <p:pic>
          <p:nvPicPr>
            <p:cNvPr id="5" name="Picture 19" descr="CRM-TEM Model S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748" y="1500989"/>
              <a:ext cx="5779008" cy="933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1" descr="CRM-TEM Model Thr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4262" y="2306829"/>
              <a:ext cx="3657600" cy="113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23" descr="CRM-TEM Model Er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80" y="2879632"/>
            <a:ext cx="2258579" cy="9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CRM-TEM Model UA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740" y="3718672"/>
            <a:ext cx="121371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RM-TEM Model Recov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716" y="2006974"/>
            <a:ext cx="3156238" cy="272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80160" y="1381780"/>
            <a:ext cx="4953000" cy="523220"/>
          </a:xfrm>
          <a:prstGeom prst="rect">
            <a:avLst/>
          </a:prstGeom>
          <a:solidFill>
            <a:srgbClr val="197A3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Calibri" panose="020F0502020204030204" pitchFamily="34" charset="0"/>
              </a:rPr>
              <a:t>Mission Effectiveness</a:t>
            </a:r>
          </a:p>
        </p:txBody>
      </p:sp>
      <p:pic>
        <p:nvPicPr>
          <p:cNvPr id="11" name="Picture 10" descr="Acccident cop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07592" y="4613606"/>
            <a:ext cx="3633932" cy="953900"/>
          </a:xfrm>
          <a:prstGeom prst="rect">
            <a:avLst/>
          </a:prstGeom>
          <a:noFill/>
          <a:ln>
            <a:noFill/>
          </a:ln>
          <a:effectLst>
            <a:outerShdw blurRad="381000" dist="127001" dir="2700000" sx="100999" sy="100999" algn="ctr" rotWithShape="0">
              <a:schemeClr val="tx1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379751" y="4819514"/>
            <a:ext cx="3456421" cy="45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+mj-lt"/>
                <a:cs typeface="Calibri" panose="020F0502020204030204" pitchFamily="34" charset="0"/>
              </a:rPr>
              <a:t>Incident / Accident</a:t>
            </a:r>
          </a:p>
        </p:txBody>
      </p:sp>
      <p:sp>
        <p:nvSpPr>
          <p:cNvPr id="13" name="TextBox 12"/>
          <p:cNvSpPr txBox="1"/>
          <p:nvPr/>
        </p:nvSpPr>
        <p:spPr>
          <a:xfrm rot="18080743">
            <a:off x="4165033" y="3116241"/>
            <a:ext cx="1523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1C7D7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Calibri" panose="020F0502020204030204" pitchFamily="34" charset="0"/>
              </a:rPr>
              <a:t>CRM / ORM</a:t>
            </a:r>
          </a:p>
        </p:txBody>
      </p: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923254" y="2833639"/>
            <a:ext cx="1892462" cy="203900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u="sng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CRM 7 Critical Skills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Decision Making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Assertiveness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Mission Analysis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Communication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Leadership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Adaptability / Flexibility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1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420242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Terminal Objective</a:t>
            </a:r>
          </a:p>
          <a:p>
            <a:endParaRPr lang="en-US" altLang="en-US"/>
          </a:p>
          <a:p>
            <a:endParaRPr lang="en-US" altLang="en-US"/>
          </a:p>
          <a:p>
            <a:r>
              <a:rPr lang="en-US" altLang="en-US"/>
              <a:t>Enabling Objective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/>
              <a:t>Crew Resource Management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38200" y="1828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800" kern="0" dirty="0"/>
              <a:t>Allows crew to interact effectively while performing mission tasks</a:t>
            </a:r>
          </a:p>
          <a:p>
            <a:r>
              <a:rPr lang="en-US" altLang="en-US" sz="2800" kern="0" dirty="0"/>
              <a:t>A program to effect behavior modifications in order to prevent human factor and crew preventable errors</a:t>
            </a:r>
          </a:p>
          <a:p>
            <a:r>
              <a:rPr lang="en-US" altLang="en-US" sz="2800" kern="0" dirty="0"/>
              <a:t>To improve mission effectiveness through increased awareness of associated behavioral skills </a:t>
            </a:r>
          </a:p>
          <a:p>
            <a:r>
              <a:rPr lang="en-US" altLang="en-US" sz="2800" kern="0" dirty="0">
                <a:solidFill>
                  <a:srgbClr val="FF0000"/>
                </a:solidFill>
              </a:rPr>
              <a:t>What does CRM mean to me?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CRM Critical Skills Review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Decision Making				(DM)</a:t>
            </a:r>
          </a:p>
          <a:p>
            <a:r>
              <a:rPr lang="en-US" altLang="en-US" dirty="0"/>
              <a:t>Assertiveness				(AS)</a:t>
            </a:r>
          </a:p>
          <a:p>
            <a:r>
              <a:rPr lang="en-US" altLang="en-US" dirty="0"/>
              <a:t>Mission Analysis				(MA)</a:t>
            </a:r>
          </a:p>
          <a:p>
            <a:r>
              <a:rPr lang="en-US" altLang="en-US" dirty="0"/>
              <a:t>Communication				(CM)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Leadership					(LD)</a:t>
            </a:r>
          </a:p>
          <a:p>
            <a:r>
              <a:rPr lang="en-US" altLang="en-US" dirty="0"/>
              <a:t>Adaptability/Flexibility			(AF)</a:t>
            </a:r>
          </a:p>
          <a:p>
            <a:r>
              <a:rPr lang="en-US" altLang="en-US" dirty="0"/>
              <a:t>Situational Awareness			(SA)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Case Study Focus Skill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sz="3600"/>
              <a:t>LEADERSHIP</a:t>
            </a:r>
          </a:p>
          <a:p>
            <a:pPr algn="ctr">
              <a:buFontTx/>
              <a:buNone/>
            </a:pPr>
            <a:endParaRPr lang="en-US" altLang="en-US" sz="3600"/>
          </a:p>
          <a:p>
            <a:r>
              <a:rPr lang="en-US" altLang="en-US" sz="3600"/>
              <a:t>The ability to direct and coordinate the activities of crewmembers and to encourage them to work together as a team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altLang="en-US" b="1" dirty="0"/>
              <a:t>Types of Leadership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r>
              <a:rPr lang="en-US" altLang="en-US" sz="2800" dirty="0"/>
              <a:t>Designated Leadership</a:t>
            </a:r>
          </a:p>
          <a:p>
            <a:pPr>
              <a:buFontTx/>
              <a:buNone/>
            </a:pPr>
            <a:r>
              <a:rPr lang="en-US" altLang="en-US" sz="2800" dirty="0"/>
              <a:t>	- Leadership by authority, crew position,  rank, or title</a:t>
            </a:r>
          </a:p>
          <a:p>
            <a:pPr>
              <a:buFontTx/>
              <a:buNone/>
            </a:pPr>
            <a:r>
              <a:rPr lang="en-US" altLang="en-US" sz="2800" dirty="0"/>
              <a:t>	- Normal mode of leadership</a:t>
            </a:r>
          </a:p>
          <a:p>
            <a:pPr>
              <a:buFontTx/>
              <a:buNone/>
            </a:pPr>
            <a:endParaRPr lang="en-US" altLang="en-US" sz="2800" dirty="0"/>
          </a:p>
          <a:p>
            <a:r>
              <a:rPr lang="en-US" altLang="en-US" sz="2800" dirty="0"/>
              <a:t>Functional Leadership</a:t>
            </a:r>
          </a:p>
          <a:p>
            <a:pPr>
              <a:buFontTx/>
              <a:buNone/>
            </a:pPr>
            <a:r>
              <a:rPr lang="en-US" altLang="en-US" sz="2800" dirty="0"/>
              <a:t>	- Leadership by knowledge or expertise</a:t>
            </a:r>
          </a:p>
          <a:p>
            <a:pPr>
              <a:buFontTx/>
              <a:buNone/>
            </a:pPr>
            <a:r>
              <a:rPr lang="en-US" altLang="en-US" sz="2800" dirty="0"/>
              <a:t>	- Temporarily allows for most qualified</a:t>
            </a:r>
          </a:p>
          <a:p>
            <a:pPr>
              <a:buFontTx/>
              <a:buNone/>
            </a:pPr>
            <a:r>
              <a:rPr lang="en-US" altLang="en-US" sz="2800" dirty="0"/>
              <a:t>      individual to take charge of the situation     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DTEMP">
  <a:themeElements>
    <a:clrScheme name="LDTEM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DTEM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DTEM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DTEM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C:\WINNT\Profiles\odellj\Desktop\templates\LDTEMP.pot</Template>
  <TotalTime>480</TotalTime>
  <Words>1104</Words>
  <Application>Microsoft Office PowerPoint</Application>
  <PresentationFormat>On-screen Show (4:3)</PresentationFormat>
  <Paragraphs>208</Paragraphs>
  <Slides>40</Slides>
  <Notes>23</Notes>
  <HiddenSlides>20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ＭＳ Ｐゴシック</vt:lpstr>
      <vt:lpstr>Arial</vt:lpstr>
      <vt:lpstr>Calibri</vt:lpstr>
      <vt:lpstr>Times New Roman</vt:lpstr>
      <vt:lpstr>Wingdings</vt:lpstr>
      <vt:lpstr>LDTEMP</vt:lpstr>
      <vt:lpstr>Case Study Title</vt:lpstr>
      <vt:lpstr>Name</vt:lpstr>
      <vt:lpstr>Question Policy</vt:lpstr>
      <vt:lpstr>Overview</vt:lpstr>
      <vt:lpstr>Objectives</vt:lpstr>
      <vt:lpstr>Crew Resource Management</vt:lpstr>
      <vt:lpstr>CRM Critical Skills Review</vt:lpstr>
      <vt:lpstr>Case Study Focus Skill</vt:lpstr>
      <vt:lpstr>Types of Leadership</vt:lpstr>
      <vt:lpstr>Responsibilities of Leaders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Errors</vt:lpstr>
      <vt:lpstr>Definition of Error</vt:lpstr>
      <vt:lpstr>Categories of Errors</vt:lpstr>
      <vt:lpstr>PowerPoint Presentation</vt:lpstr>
      <vt:lpstr>PowerPoint Presentation</vt:lpstr>
      <vt:lpstr>How to Manage an Undesired Aircraft State</vt:lpstr>
      <vt:lpstr>PRIVILEGED</vt:lpstr>
      <vt:lpstr>Synopsis</vt:lpstr>
      <vt:lpstr>PowerPoint Presentation</vt:lpstr>
      <vt:lpstr>Focus Questions</vt:lpstr>
      <vt:lpstr>PowerPoint Presentation</vt:lpstr>
      <vt:lpstr>Focus Question #1</vt:lpstr>
      <vt:lpstr>PowerPoint Presentation</vt:lpstr>
      <vt:lpstr>Focus Question #3</vt:lpstr>
      <vt:lpstr>Remember</vt:lpstr>
      <vt:lpstr>Questions?</vt:lpstr>
      <vt:lpstr>PowerPoint Presentation</vt:lpstr>
    </vt:vector>
  </TitlesOfParts>
  <Company>nasc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Title</dc:title>
  <dc:creator>odellj</dc:creator>
  <cp:lastModifiedBy>Deburkarte, Eric T SCPO USN NAVSCOLAVSAFE PNS FL (USA)</cp:lastModifiedBy>
  <cp:revision>38</cp:revision>
  <cp:lastPrinted>1999-11-30T15:29:55Z</cp:lastPrinted>
  <dcterms:created xsi:type="dcterms:W3CDTF">2003-07-31T20:12:15Z</dcterms:created>
  <dcterms:modified xsi:type="dcterms:W3CDTF">2024-06-25T14:34:47Z</dcterms:modified>
</cp:coreProperties>
</file>